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  <p:sldMasterId id="2147483674" r:id="rId3"/>
  </p:sldMasterIdLst>
  <p:notesMasterIdLst>
    <p:notesMasterId r:id="rId14"/>
  </p:notesMasterIdLst>
  <p:handoutMasterIdLst>
    <p:handoutMasterId r:id="rId15"/>
  </p:handoutMasterIdLst>
  <p:sldIdLst>
    <p:sldId id="269" r:id="rId4"/>
    <p:sldId id="293" r:id="rId5"/>
    <p:sldId id="313" r:id="rId6"/>
    <p:sldId id="306" r:id="rId7"/>
    <p:sldId id="311" r:id="rId8"/>
    <p:sldId id="312" r:id="rId9"/>
    <p:sldId id="299" r:id="rId10"/>
    <p:sldId id="310" r:id="rId11"/>
    <p:sldId id="309" r:id="rId12"/>
    <p:sldId id="308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SEOULNAMSAN B" panose="02020603020101020101" pitchFamily="18" charset="-127"/>
      <p:bold r:id="rId18"/>
    </p:embeddedFont>
    <p:embeddedFont>
      <p:font typeface="SEOULNAMSAN B" panose="02020603020101020101" pitchFamily="18" charset="-127"/>
      <p:bold r:id="rId18"/>
    </p:embeddedFont>
    <p:embeddedFont>
      <p:font typeface="서울남산체 B" panose="02020603020101020101" pitchFamily="18" charset="-127"/>
      <p:bold r:id="rId19"/>
    </p:embeddedFont>
    <p:embeddedFont>
      <p:font typeface="서울남산체 EB" panose="02020603020101020101" pitchFamily="18" charset="-127"/>
      <p:bold r:id="rId20"/>
    </p:embeddedFont>
    <p:embeddedFont>
      <p:font typeface="서울남산체 L" panose="02020603020101020101" pitchFamily="18" charset="-127"/>
      <p:regular r:id="rId21"/>
    </p:embeddedFont>
    <p:embeddedFont>
      <p:font typeface="서울남산체 M" panose="02020603020101020101" pitchFamily="18" charset="-127"/>
      <p:regular r:id="rId22"/>
    </p:embeddedFont>
    <p:embeddedFont>
      <p:font typeface="Cambria Math" panose="02040503050406030204" pitchFamily="18" charset="0"/>
      <p:regular r:id="rId23"/>
    </p:embeddedFont>
    <p:embeddedFont>
      <p:font typeface="SeoulNamsan L" panose="02020403020101020101" pitchFamily="18" charset="-127"/>
      <p:regular r:id="rId24"/>
    </p:embeddedFont>
    <p:embeddedFont>
      <p:font typeface="SeoulNamsan L" panose="02020403020101020101" pitchFamily="18" charset="-127"/>
      <p:regular r:id="rId24"/>
    </p:embeddedFont>
    <p:embeddedFont>
      <p:font typeface="SeoulNamsan M" panose="020206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1C476E"/>
    <a:srgbClr val="FFC1C1"/>
    <a:srgbClr val="5799D5"/>
    <a:srgbClr val="FFFFFF"/>
    <a:srgbClr val="FCB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 autoAdjust="0"/>
    <p:restoredTop sz="91701" autoAdjust="0"/>
  </p:normalViewPr>
  <p:slideViewPr>
    <p:cSldViewPr snapToGrid="0">
      <p:cViewPr>
        <p:scale>
          <a:sx n="100" d="100"/>
          <a:sy n="100" d="100"/>
        </p:scale>
        <p:origin x="688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7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7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53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3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3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4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20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3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83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51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79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4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122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Grover on CHAM: </a:t>
            </a: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병렬 </a:t>
            </a:r>
            <a:r>
              <a:rPr lang="en-US" altLang="ko-KR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CHAM </a:t>
            </a:r>
            <a:r>
              <a:rPr lang="ko-KR" altLang="en-US" sz="4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최적화 구현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양유진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한성대학교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7AF33-A28A-4C84-88AC-B557029FC07C}"/>
              </a:ext>
            </a:extLst>
          </p:cNvPr>
          <p:cNvSpPr txBox="1"/>
          <p:nvPr/>
        </p:nvSpPr>
        <p:spPr>
          <a:xfrm>
            <a:off x="3047487" y="158012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[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영남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2022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구두 발표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]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7F363F-CAD5-4060-8199-F4BDFB1EEF4E}"/>
              </a:ext>
            </a:extLst>
          </p:cNvPr>
          <p:cNvSpPr/>
          <p:nvPr/>
        </p:nvSpPr>
        <p:spPr>
          <a:xfrm>
            <a:off x="2534733" y="2756916"/>
            <a:ext cx="7702296" cy="1344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E01FEB-F256-4C9D-B2A8-BC59F9BC6453}"/>
              </a:ext>
            </a:extLst>
          </p:cNvPr>
          <p:cNvSpPr txBox="1">
            <a:spLocks/>
          </p:cNvSpPr>
          <p:nvPr/>
        </p:nvSpPr>
        <p:spPr>
          <a:xfrm>
            <a:off x="4096181" y="2913887"/>
            <a:ext cx="4579400" cy="18039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485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관련연구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CHAM</a:t>
            </a:r>
            <a:r>
              <a:rPr lang="en-US" altLang="ko-KR" sz="2400" baseline="300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[1]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03C6594-A5AB-2039-E9FE-447A5176C187}"/>
              </a:ext>
            </a:extLst>
          </p:cNvPr>
          <p:cNvSpPr txBox="1">
            <a:spLocks/>
          </p:cNvSpPr>
          <p:nvPr/>
        </p:nvSpPr>
        <p:spPr>
          <a:xfrm>
            <a:off x="518354" y="1690302"/>
            <a:ext cx="11306608" cy="210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FontTx/>
              <a:buChar char="-"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ICISC’17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에서 발표되었음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stateless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기반 라운드 키를 사용하는 국산 초경량 블록 암호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800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저사양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사물인터넷 플랫폼 대상으로 함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ARX(Addition, Rotation, XOR)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연산을 사용함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D979D70C-BAC3-8BB8-81FE-EB441F120CE4}"/>
              </a:ext>
            </a:extLst>
          </p:cNvPr>
          <p:cNvSpPr txBox="1">
            <a:spLocks/>
          </p:cNvSpPr>
          <p:nvPr/>
        </p:nvSpPr>
        <p:spPr>
          <a:xfrm>
            <a:off x="518354" y="4037341"/>
            <a:ext cx="11306608" cy="210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FontTx/>
              <a:buChar char="-"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Jang et al.</a:t>
            </a:r>
            <a:r>
              <a:rPr lang="en-US" altLang="ko-KR" sz="1800" baseline="300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[2]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은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CHAM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의 양자 회로를 최적화한 논문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>
              <a:lnSpc>
                <a:spcPct val="160000"/>
              </a:lnSpc>
              <a:buFontTx/>
              <a:buChar char="-"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회로의 깊이를 줄이기 위하여 </a:t>
            </a:r>
            <a:r>
              <a:rPr lang="ko-KR" altLang="en-US" sz="18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추가 </a:t>
            </a:r>
            <a:r>
              <a:rPr lang="ko-KR" altLang="en-US" sz="1800" b="1" dirty="0" err="1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큐비트</a:t>
            </a:r>
            <a:r>
              <a:rPr lang="ko-KR" altLang="en-US" sz="18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할당 </a:t>
            </a:r>
            <a:r>
              <a:rPr lang="en-US" altLang="ko-KR" sz="18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&amp;</a:t>
            </a:r>
            <a:r>
              <a:rPr lang="ko-KR" altLang="en-US" sz="1800" b="1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병렬 구조 적용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함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5DAD2-3A73-1AA2-8322-4D1A37EEEB3F}"/>
              </a:ext>
            </a:extLst>
          </p:cNvPr>
          <p:cNvSpPr txBox="1"/>
          <p:nvPr/>
        </p:nvSpPr>
        <p:spPr>
          <a:xfrm>
            <a:off x="591236" y="6003922"/>
            <a:ext cx="1116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[1]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B.W.Koo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D.Y.Roh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H.J.Kim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Y.H.Jung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D.G.Lee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and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D.S.Kwon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CHAM: A family of lightweight block ciphers for resource-constrained devices, International Conference on Information Security and Cryptology, pp. 3-25, 2017. </a:t>
            </a:r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[2]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K.B.Jang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G.J.Song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H.J.Kim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H.D. Kwon,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H.J.Kim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&amp;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H.J.Seo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Parallel quantum addition for Korean block cipher. Cryptology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ePrint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Archive, 2021.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4BEA3-4EC1-2680-B86A-27B2A794FE6F}"/>
              </a:ext>
            </a:extLst>
          </p:cNvPr>
          <p:cNvSpPr txBox="1"/>
          <p:nvPr/>
        </p:nvSpPr>
        <p:spPr>
          <a:xfrm>
            <a:off x="518354" y="1219428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/>
                <a:latin typeface="SeoulNamsan B" panose="02020603020101020101" pitchFamily="18" charset="-127"/>
                <a:ea typeface="SeoulNamsan B" panose="02020603020101020101" pitchFamily="18" charset="-127"/>
              </a:rPr>
              <a:t>CHAM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DAA67-3AFD-5AA3-108D-52A9E4893304}"/>
              </a:ext>
            </a:extLst>
          </p:cNvPr>
          <p:cNvSpPr txBox="1"/>
          <p:nvPr/>
        </p:nvSpPr>
        <p:spPr>
          <a:xfrm>
            <a:off x="518354" y="4037341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parallel CHAM</a:t>
            </a:r>
            <a:endParaRPr lang="en-US" altLang="ko-KR" sz="2400" b="1" dirty="0">
              <a:effectLst/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4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제안기법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1.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CHAM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Key Schedule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F03C6594-A5AB-2039-E9FE-447A5176C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136" y="966403"/>
                <a:ext cx="11306608" cy="12003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1" hangingPunct="1">
                  <a:lnSpc>
                    <a:spcPct val="16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병렬 구조로 만들어진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CHAM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Key Schedule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을 개선함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defTabSz="914400" rtl="0" eaLnBrk="1" fontAlgn="auto" latinLnBrk="1" hangingPunct="1">
                  <a:lnSpc>
                    <a:spcPct val="16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파라미터간 과정이 유사함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→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CHAM 64-128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을 예시로 들어 설명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F03C6594-A5AB-2039-E9FE-447A5176C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6" y="966403"/>
                <a:ext cx="11306608" cy="1200330"/>
              </a:xfrm>
              <a:prstGeom prst="rect">
                <a:avLst/>
              </a:prstGeom>
              <a:blipFill>
                <a:blip r:embed="rId3"/>
                <a:stretch>
                  <a:fillRect l="-449" b="-21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81A406CA-26F6-CF00-915F-EF51C5923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768" y="2305707"/>
            <a:ext cx="5143500" cy="73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1D233-7AF9-CB59-1F1E-FCD697F9E1C6}"/>
              </a:ext>
            </a:extLst>
          </p:cNvPr>
          <p:cNvSpPr txBox="1"/>
          <p:nvPr/>
        </p:nvSpPr>
        <p:spPr>
          <a:xfrm>
            <a:off x="4051589" y="3042307"/>
            <a:ext cx="4211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</a:t>
            </a:r>
            <a:r>
              <a:rPr lang="en-US" altLang="ko-KR" sz="12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equation 1] Equation of CHAM Key Schedule Generation</a:t>
            </a:r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47D8F3-ECB2-7D19-7628-0B7531A13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592" y="4416869"/>
            <a:ext cx="2234480" cy="2026815"/>
          </a:xfrm>
          <a:prstGeom prst="rect">
            <a:avLst/>
          </a:prstGeom>
        </p:spPr>
      </p:pic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E048A715-7C1C-2D19-BAB2-489F7169DB1F}"/>
              </a:ext>
            </a:extLst>
          </p:cNvPr>
          <p:cNvSpPr/>
          <p:nvPr/>
        </p:nvSpPr>
        <p:spPr>
          <a:xfrm>
            <a:off x="4465774" y="2257455"/>
            <a:ext cx="3433234" cy="402296"/>
          </a:xfrm>
          <a:prstGeom prst="roundRect">
            <a:avLst>
              <a:gd name="adj" fmla="val 4630"/>
            </a:avLst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0DD07-4B33-20CE-0472-0DC2347BE0C5}"/>
              </a:ext>
            </a:extLst>
          </p:cNvPr>
          <p:cNvSpPr txBox="1"/>
          <p:nvPr/>
        </p:nvSpPr>
        <p:spPr>
          <a:xfrm>
            <a:off x="4717072" y="4456796"/>
            <a:ext cx="3163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[1 0 0 0 0 0 0 0 1 0 0 0 0 0 0 1]</a:t>
            </a:r>
            <a:endParaRPr lang="en-US" altLang="ko-KR" sz="1600" dirty="0"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110F34E1-7825-811E-69D0-CAAC8963CE66}"/>
              </a:ext>
            </a:extLst>
          </p:cNvPr>
          <p:cNvSpPr/>
          <p:nvPr/>
        </p:nvSpPr>
        <p:spPr>
          <a:xfrm>
            <a:off x="2537022" y="4450448"/>
            <a:ext cx="2101848" cy="147324"/>
          </a:xfrm>
          <a:prstGeom prst="roundRect">
            <a:avLst>
              <a:gd name="adj" fmla="val 463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D4077C47-BE86-F2A5-FCF4-D859D71EE1FD}"/>
              </a:ext>
            </a:extLst>
          </p:cNvPr>
          <p:cNvSpPr/>
          <p:nvPr/>
        </p:nvSpPr>
        <p:spPr>
          <a:xfrm>
            <a:off x="6280122" y="4517001"/>
            <a:ext cx="191012" cy="176866"/>
          </a:xfrm>
          <a:prstGeom prst="roundRect">
            <a:avLst>
              <a:gd name="adj" fmla="val 463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2D629D69-083C-E289-AC50-5DAB24677DB0}"/>
              </a:ext>
            </a:extLst>
          </p:cNvPr>
          <p:cNvSpPr/>
          <p:nvPr/>
        </p:nvSpPr>
        <p:spPr>
          <a:xfrm>
            <a:off x="7531648" y="4520815"/>
            <a:ext cx="191012" cy="176866"/>
          </a:xfrm>
          <a:prstGeom prst="roundRect">
            <a:avLst>
              <a:gd name="adj" fmla="val 463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F6DE94-52A4-58D1-A0FC-B55047C69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64" r="40091" b="62395"/>
          <a:stretch/>
        </p:blipFill>
        <p:spPr>
          <a:xfrm>
            <a:off x="7231366" y="4955702"/>
            <a:ext cx="748145" cy="276999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344F6D9-6A6C-689E-AA18-1E320633E99E}"/>
              </a:ext>
            </a:extLst>
          </p:cNvPr>
          <p:cNvCxnSpPr/>
          <p:nvPr/>
        </p:nvCxnSpPr>
        <p:spPr>
          <a:xfrm>
            <a:off x="6375627" y="4693867"/>
            <a:ext cx="0" cy="29804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DD12D48-FBB3-A880-89F1-D989F5118488}"/>
              </a:ext>
            </a:extLst>
          </p:cNvPr>
          <p:cNvCxnSpPr/>
          <p:nvPr/>
        </p:nvCxnSpPr>
        <p:spPr>
          <a:xfrm>
            <a:off x="7619392" y="4693867"/>
            <a:ext cx="0" cy="29804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854A83F-35E4-3003-7175-232D68571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61" r="47363" b="62395"/>
          <a:stretch/>
        </p:blipFill>
        <p:spPr>
          <a:xfrm>
            <a:off x="4802419" y="4946775"/>
            <a:ext cx="343397" cy="276999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4C2EF2B-9EEB-7EEE-3232-41CF0604E69E}"/>
              </a:ext>
            </a:extLst>
          </p:cNvPr>
          <p:cNvCxnSpPr/>
          <p:nvPr/>
        </p:nvCxnSpPr>
        <p:spPr>
          <a:xfrm>
            <a:off x="4941653" y="4693867"/>
            <a:ext cx="0" cy="29804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F289C5FE-599E-7A07-78E5-6DBC90311438}"/>
              </a:ext>
            </a:extLst>
          </p:cNvPr>
          <p:cNvSpPr/>
          <p:nvPr/>
        </p:nvSpPr>
        <p:spPr>
          <a:xfrm>
            <a:off x="4846147" y="4511706"/>
            <a:ext cx="191012" cy="176866"/>
          </a:xfrm>
          <a:prstGeom prst="roundRect">
            <a:avLst>
              <a:gd name="adj" fmla="val 463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36A3E-0266-E312-4534-CB775ABA48A9}"/>
              </a:ext>
            </a:extLst>
          </p:cNvPr>
          <p:cNvSpPr txBox="1"/>
          <p:nvPr/>
        </p:nvSpPr>
        <p:spPr>
          <a:xfrm>
            <a:off x="3148562" y="647849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16 x 16</a:t>
            </a:r>
            <a:endParaRPr lang="en-US" altLang="ko-KR" sz="1600" dirty="0"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B9BD30-8DCC-E385-D44E-11F970A419D9}"/>
              </a:ext>
            </a:extLst>
          </p:cNvPr>
          <p:cNvSpPr txBox="1"/>
          <p:nvPr/>
        </p:nvSpPr>
        <p:spPr>
          <a:xfrm>
            <a:off x="2263389" y="4011464"/>
            <a:ext cx="2582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sage math</a:t>
            </a:r>
            <a:r>
              <a:rPr lang="ko-KR" altLang="en-US" sz="16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를</a:t>
            </a:r>
            <a:r>
              <a:rPr lang="ko-KR" altLang="en-US" sz="16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 활용하여 생성</a:t>
            </a:r>
            <a:endParaRPr lang="en-US" altLang="ko-KR" sz="16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D63D2B-A202-6007-0DBC-546F75EA2E26}"/>
              </a:ext>
            </a:extLst>
          </p:cNvPr>
          <p:cNvSpPr txBox="1"/>
          <p:nvPr/>
        </p:nvSpPr>
        <p:spPr>
          <a:xfrm>
            <a:off x="4027329" y="3354143"/>
            <a:ext cx="6096000" cy="493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연립선형방정식은 선형행렬로 표현할 수 있음</a:t>
            </a:r>
            <a:endParaRPr lang="en-US" altLang="ko-KR" sz="1800" dirty="0">
              <a:solidFill>
                <a:prstClr val="black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27204F-E8E2-A303-8A96-0AF3739A5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59" t="796" r="19114" b="61599"/>
          <a:stretch/>
        </p:blipFill>
        <p:spPr>
          <a:xfrm>
            <a:off x="6033979" y="4946775"/>
            <a:ext cx="711201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2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제안기법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2.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PLU 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분해를 적용한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CHAM 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키스케줄</a:t>
            </a:r>
            <a:r>
              <a:rPr lang="en-US" altLang="ko-KR" sz="2400" baseline="300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[3]</a:t>
            </a:r>
            <a:endParaRPr lang="ko-KR" altLang="en-US" baseline="30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8689CD-04E7-5FEF-54BD-F44F0E3B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3" y="1235927"/>
            <a:ext cx="4149531" cy="52540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35B42D-7520-FA6B-8BE6-4CC2A480BA94}"/>
              </a:ext>
            </a:extLst>
          </p:cNvPr>
          <p:cNvSpPr txBox="1"/>
          <p:nvPr/>
        </p:nvSpPr>
        <p:spPr>
          <a:xfrm>
            <a:off x="7133224" y="4682033"/>
            <a:ext cx="117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60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</a:rPr>
              <a:t>주대각선</a:t>
            </a:r>
            <a:endParaRPr lang="ko-KR" altLang="en-US" sz="1600" dirty="0">
              <a:solidFill>
                <a:srgbClr val="FFC000"/>
              </a:solidFill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569609-0B6D-87F9-3ECD-AC2E61D6A4C3}"/>
              </a:ext>
            </a:extLst>
          </p:cNvPr>
          <p:cNvGrpSpPr/>
          <p:nvPr/>
        </p:nvGrpSpPr>
        <p:grpSpPr>
          <a:xfrm>
            <a:off x="4572968" y="2357303"/>
            <a:ext cx="3068253" cy="2585743"/>
            <a:chOff x="7699217" y="1090689"/>
            <a:chExt cx="3068253" cy="25857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1E6D9A-8201-D581-92BB-F63903F8243F}"/>
                </a:ext>
              </a:extLst>
            </p:cNvPr>
            <p:cNvSpPr txBox="1"/>
            <p:nvPr/>
          </p:nvSpPr>
          <p:spPr>
            <a:xfrm>
              <a:off x="8652336" y="1090689"/>
              <a:ext cx="11144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SeoulNamsan L" panose="02020403020101020101" pitchFamily="18" charset="-127"/>
                  <a:ea typeface="SeoulNamsan L" panose="02020403020101020101" pitchFamily="18" charset="-127"/>
                </a:rPr>
                <a:t>상삼각행렬</a:t>
              </a:r>
              <a:endParaRPr lang="en-US" altLang="ko-KR" sz="16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06DAB8F-FC07-559F-FEC3-95B7D959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0742" y="1546737"/>
              <a:ext cx="2297596" cy="2129695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22F7628-55A1-488B-7319-042066D3F997}"/>
                </a:ext>
              </a:extLst>
            </p:cNvPr>
            <p:cNvSpPr/>
            <p:nvPr/>
          </p:nvSpPr>
          <p:spPr>
            <a:xfrm rot="18849501">
              <a:off x="9164171" y="1080655"/>
              <a:ext cx="138346" cy="3068253"/>
            </a:xfrm>
            <a:prstGeom prst="roundRect">
              <a:avLst>
                <a:gd name="adj" fmla="val 5000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E07508-17AB-2A0C-6F77-1FB2EFF03C83}"/>
              </a:ext>
            </a:extLst>
          </p:cNvPr>
          <p:cNvGrpSpPr/>
          <p:nvPr/>
        </p:nvGrpSpPr>
        <p:grpSpPr>
          <a:xfrm>
            <a:off x="7872889" y="2357303"/>
            <a:ext cx="3068253" cy="2566135"/>
            <a:chOff x="4400417" y="1109186"/>
            <a:chExt cx="3068253" cy="256613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DB8D6FD-B73D-1EA4-EC27-77ACD8743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4275" y="1540073"/>
              <a:ext cx="2320538" cy="2135248"/>
            </a:xfrm>
            <a:prstGeom prst="rect">
              <a:avLst/>
            </a:prstGeom>
          </p:spPr>
        </p:pic>
        <p:sp>
          <p:nvSpPr>
            <p:cNvPr id="27" name="사각형: 둥근 모서리 21">
              <a:extLst>
                <a:ext uri="{FF2B5EF4-FFF2-40B4-BE49-F238E27FC236}">
                  <a16:creationId xmlns:a16="http://schemas.microsoft.com/office/drawing/2014/main" id="{E064FF8A-52F6-0542-56EF-CD414EB4A477}"/>
                </a:ext>
              </a:extLst>
            </p:cNvPr>
            <p:cNvSpPr/>
            <p:nvPr/>
          </p:nvSpPr>
          <p:spPr>
            <a:xfrm rot="18849501">
              <a:off x="5865371" y="1066487"/>
              <a:ext cx="138346" cy="3068253"/>
            </a:xfrm>
            <a:prstGeom prst="roundRect">
              <a:avLst>
                <a:gd name="adj" fmla="val 5000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70CA8A-127E-D679-58F3-1164361CE7E5}"/>
                </a:ext>
              </a:extLst>
            </p:cNvPr>
            <p:cNvSpPr txBox="1"/>
            <p:nvPr/>
          </p:nvSpPr>
          <p:spPr>
            <a:xfrm>
              <a:off x="5377340" y="1109186"/>
              <a:ext cx="11144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SeoulNamsan L" panose="02020403020101020101" pitchFamily="18" charset="-127"/>
                  <a:ea typeface="SeoulNamsan L" panose="02020403020101020101" pitchFamily="18" charset="-127"/>
                </a:rPr>
                <a:t>하삼각행렬</a:t>
              </a:r>
              <a:endParaRPr lang="en-US" altLang="ko-KR" sz="16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B3D976C-70F8-7D7A-AB41-7220BCB47780}"/>
              </a:ext>
            </a:extLst>
          </p:cNvPr>
          <p:cNvSpPr txBox="1"/>
          <p:nvPr/>
        </p:nvSpPr>
        <p:spPr>
          <a:xfrm>
            <a:off x="5634048" y="4860636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Apply_U</a:t>
            </a:r>
            <a:endParaRPr lang="en-US" altLang="ko-KR" sz="16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51B858-0732-8D6F-C116-5C1AC4E222FE}"/>
              </a:ext>
            </a:extLst>
          </p:cNvPr>
          <p:cNvSpPr txBox="1"/>
          <p:nvPr/>
        </p:nvSpPr>
        <p:spPr>
          <a:xfrm>
            <a:off x="8946826" y="4859603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Apply_L</a:t>
            </a:r>
            <a:endParaRPr lang="en-US" altLang="ko-KR" sz="16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38" name="사각형: 둥근 모서리 2">
            <a:extLst>
              <a:ext uri="{FF2B5EF4-FFF2-40B4-BE49-F238E27FC236}">
                <a16:creationId xmlns:a16="http://schemas.microsoft.com/office/drawing/2014/main" id="{C82EA1AD-A91D-8B87-9027-1C0B6F5024E5}"/>
              </a:ext>
            </a:extLst>
          </p:cNvPr>
          <p:cNvSpPr/>
          <p:nvPr/>
        </p:nvSpPr>
        <p:spPr>
          <a:xfrm>
            <a:off x="888014" y="2348690"/>
            <a:ext cx="3433234" cy="1891076"/>
          </a:xfrm>
          <a:prstGeom prst="roundRect">
            <a:avLst>
              <a:gd name="adj" fmla="val 463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476F6CCF-A98C-5DE5-2F65-B8F8191CB097}"/>
              </a:ext>
            </a:extLst>
          </p:cNvPr>
          <p:cNvSpPr txBox="1">
            <a:spLocks/>
          </p:cNvSpPr>
          <p:nvPr/>
        </p:nvSpPr>
        <p:spPr>
          <a:xfrm>
            <a:off x="4883305" y="835418"/>
            <a:ext cx="6896775" cy="1200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PLU 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분해는 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U, L, P</a:t>
            </a:r>
            <a:r>
              <a:rPr lang="ko-KR" altLang="en-US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순서대로 진행됨</a:t>
            </a:r>
            <a:r>
              <a:rPr lang="en-US" altLang="ko-KR" sz="1800" dirty="0">
                <a:solidFill>
                  <a:prstClr val="black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8D5FF-8FE2-263D-1DB1-083EF6BA60C7}"/>
              </a:ext>
            </a:extLst>
          </p:cNvPr>
          <p:cNvSpPr txBox="1"/>
          <p:nvPr/>
        </p:nvSpPr>
        <p:spPr>
          <a:xfrm>
            <a:off x="63210" y="6515121"/>
            <a:ext cx="1208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[3]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Van Hoof, I. Space-efficient quantum multiplication of polynomials for binary finite fields with sub-quadratic Toffoli gate count.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arXiv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preprint arXiv:1910.02849, 2019.</a:t>
            </a:r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30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제안기법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2. PLU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분해를 적용한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CHAM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키스케줄</a:t>
            </a:r>
            <a:r>
              <a:rPr kumimoji="0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[3]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8689CD-04E7-5FEF-54BD-F44F0E3B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3" y="1235927"/>
            <a:ext cx="4149531" cy="52540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35B42D-7520-FA6B-8BE6-4CC2A480BA94}"/>
              </a:ext>
            </a:extLst>
          </p:cNvPr>
          <p:cNvSpPr txBox="1"/>
          <p:nvPr/>
        </p:nvSpPr>
        <p:spPr>
          <a:xfrm>
            <a:off x="6985741" y="3405587"/>
            <a:ext cx="117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60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</a:rPr>
              <a:t>주대각선</a:t>
            </a:r>
            <a:endParaRPr lang="ko-KR" altLang="en-US" sz="1600" dirty="0">
              <a:solidFill>
                <a:srgbClr val="FFC000"/>
              </a:solidFill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569609-0B6D-87F9-3ECD-AC2E61D6A4C3}"/>
              </a:ext>
            </a:extLst>
          </p:cNvPr>
          <p:cNvGrpSpPr/>
          <p:nvPr/>
        </p:nvGrpSpPr>
        <p:grpSpPr>
          <a:xfrm>
            <a:off x="4425485" y="1080857"/>
            <a:ext cx="3068253" cy="2585743"/>
            <a:chOff x="7699217" y="1090689"/>
            <a:chExt cx="3068253" cy="25857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1E6D9A-8201-D581-92BB-F63903F8243F}"/>
                </a:ext>
              </a:extLst>
            </p:cNvPr>
            <p:cNvSpPr txBox="1"/>
            <p:nvPr/>
          </p:nvSpPr>
          <p:spPr>
            <a:xfrm>
              <a:off x="8652336" y="1090689"/>
              <a:ext cx="11144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SeoulNamsan L" panose="02020403020101020101" pitchFamily="18" charset="-127"/>
                  <a:ea typeface="SeoulNamsan L" panose="02020403020101020101" pitchFamily="18" charset="-127"/>
                </a:rPr>
                <a:t>상삼각행렬</a:t>
              </a:r>
              <a:endParaRPr lang="en-US" altLang="ko-KR" sz="16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06DAB8F-FC07-559F-FEC3-95B7D959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0742" y="1546737"/>
              <a:ext cx="2297596" cy="2129695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22F7628-55A1-488B-7319-042066D3F997}"/>
                </a:ext>
              </a:extLst>
            </p:cNvPr>
            <p:cNvSpPr/>
            <p:nvPr/>
          </p:nvSpPr>
          <p:spPr>
            <a:xfrm rot="18849501">
              <a:off x="9164171" y="1080655"/>
              <a:ext cx="138346" cy="3068253"/>
            </a:xfrm>
            <a:prstGeom prst="roundRect">
              <a:avLst>
                <a:gd name="adj" fmla="val 5000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E07508-17AB-2A0C-6F77-1FB2EFF03C83}"/>
              </a:ext>
            </a:extLst>
          </p:cNvPr>
          <p:cNvGrpSpPr/>
          <p:nvPr/>
        </p:nvGrpSpPr>
        <p:grpSpPr>
          <a:xfrm>
            <a:off x="7725406" y="1080857"/>
            <a:ext cx="3068253" cy="2566135"/>
            <a:chOff x="4400417" y="1109186"/>
            <a:chExt cx="3068253" cy="256613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DB8D6FD-B73D-1EA4-EC27-77ACD8743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4275" y="1540073"/>
              <a:ext cx="2320538" cy="2135248"/>
            </a:xfrm>
            <a:prstGeom prst="rect">
              <a:avLst/>
            </a:prstGeom>
          </p:spPr>
        </p:pic>
        <p:sp>
          <p:nvSpPr>
            <p:cNvPr id="27" name="사각형: 둥근 모서리 21">
              <a:extLst>
                <a:ext uri="{FF2B5EF4-FFF2-40B4-BE49-F238E27FC236}">
                  <a16:creationId xmlns:a16="http://schemas.microsoft.com/office/drawing/2014/main" id="{E064FF8A-52F6-0542-56EF-CD414EB4A477}"/>
                </a:ext>
              </a:extLst>
            </p:cNvPr>
            <p:cNvSpPr/>
            <p:nvPr/>
          </p:nvSpPr>
          <p:spPr>
            <a:xfrm rot="18849501">
              <a:off x="5865371" y="1066487"/>
              <a:ext cx="138346" cy="3068253"/>
            </a:xfrm>
            <a:prstGeom prst="roundRect">
              <a:avLst>
                <a:gd name="adj" fmla="val 5000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70CA8A-127E-D679-58F3-1164361CE7E5}"/>
                </a:ext>
              </a:extLst>
            </p:cNvPr>
            <p:cNvSpPr txBox="1"/>
            <p:nvPr/>
          </p:nvSpPr>
          <p:spPr>
            <a:xfrm>
              <a:off x="5377340" y="1109186"/>
              <a:ext cx="11144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SeoulNamsan L" panose="02020403020101020101" pitchFamily="18" charset="-127"/>
                  <a:ea typeface="SeoulNamsan L" panose="02020403020101020101" pitchFamily="18" charset="-127"/>
                </a:rPr>
                <a:t>하삼각행렬</a:t>
              </a:r>
              <a:endParaRPr lang="en-US" altLang="ko-KR" sz="16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B3D976C-70F8-7D7A-AB41-7220BCB47780}"/>
              </a:ext>
            </a:extLst>
          </p:cNvPr>
          <p:cNvSpPr txBox="1"/>
          <p:nvPr/>
        </p:nvSpPr>
        <p:spPr>
          <a:xfrm>
            <a:off x="5486565" y="3584190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Apply_U</a:t>
            </a:r>
            <a:endParaRPr lang="en-US" altLang="ko-KR" sz="16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51B858-0732-8D6F-C116-5C1AC4E222FE}"/>
              </a:ext>
            </a:extLst>
          </p:cNvPr>
          <p:cNvSpPr txBox="1"/>
          <p:nvPr/>
        </p:nvSpPr>
        <p:spPr>
          <a:xfrm>
            <a:off x="8799343" y="3583157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Apply_L</a:t>
            </a:r>
            <a:endParaRPr lang="en-US" altLang="ko-KR" sz="16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B44DE-0610-0362-AD64-F991C1C7EA61}"/>
              </a:ext>
            </a:extLst>
          </p:cNvPr>
          <p:cNvSpPr txBox="1"/>
          <p:nvPr/>
        </p:nvSpPr>
        <p:spPr>
          <a:xfrm>
            <a:off x="4484115" y="4239766"/>
            <a:ext cx="348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SWAP</a:t>
            </a:r>
            <a:r>
              <a:rPr lang="ko-KR" altLang="en-US" sz="1600" dirty="0">
                <a:solidFill>
                  <a:srgbClr val="00B050"/>
                </a:solidFill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게이트를 통해 치환행렬</a:t>
            </a:r>
            <a:r>
              <a:rPr lang="en-US" altLang="ko-KR" sz="1600" dirty="0">
                <a:solidFill>
                  <a:srgbClr val="00B050"/>
                </a:solidFill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(P)</a:t>
            </a:r>
            <a:r>
              <a:rPr lang="ko-KR" altLang="en-US" sz="1600" dirty="0">
                <a:solidFill>
                  <a:srgbClr val="00B050"/>
                </a:solidFill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수행</a:t>
            </a:r>
            <a:endParaRPr lang="en-US" altLang="ko-KR" sz="1600" dirty="0">
              <a:solidFill>
                <a:srgbClr val="00B050"/>
              </a:solidFill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34" name="사각형: 둥근 모서리 2">
            <a:extLst>
              <a:ext uri="{FF2B5EF4-FFF2-40B4-BE49-F238E27FC236}">
                <a16:creationId xmlns:a16="http://schemas.microsoft.com/office/drawing/2014/main" id="{1AD9D2A6-4AA8-9BB9-F520-3CEC5C6B602F}"/>
              </a:ext>
            </a:extLst>
          </p:cNvPr>
          <p:cNvSpPr/>
          <p:nvPr/>
        </p:nvSpPr>
        <p:spPr>
          <a:xfrm>
            <a:off x="906881" y="4244979"/>
            <a:ext cx="3433234" cy="1900182"/>
          </a:xfrm>
          <a:prstGeom prst="roundRect">
            <a:avLst>
              <a:gd name="adj" fmla="val 4630"/>
            </a:avLst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2">
            <a:extLst>
              <a:ext uri="{FF2B5EF4-FFF2-40B4-BE49-F238E27FC236}">
                <a16:creationId xmlns:a16="http://schemas.microsoft.com/office/drawing/2014/main" id="{C82EA1AD-A91D-8B87-9027-1C0B6F5024E5}"/>
              </a:ext>
            </a:extLst>
          </p:cNvPr>
          <p:cNvSpPr/>
          <p:nvPr/>
        </p:nvSpPr>
        <p:spPr>
          <a:xfrm>
            <a:off x="888014" y="2348690"/>
            <a:ext cx="3433234" cy="1891076"/>
          </a:xfrm>
          <a:prstGeom prst="roundRect">
            <a:avLst>
              <a:gd name="adj" fmla="val 463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815CE-E4F5-3E14-CD8D-910EFE8FE5E6}"/>
              </a:ext>
            </a:extLst>
          </p:cNvPr>
          <p:cNvSpPr txBox="1"/>
          <p:nvPr/>
        </p:nvSpPr>
        <p:spPr>
          <a:xfrm>
            <a:off x="4554661" y="4936670"/>
            <a:ext cx="19383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RK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0~7</a:t>
            </a:r>
            <a:r>
              <a:rPr lang="ko-KR" altLang="en-US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은 </a:t>
            </a: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U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1</a:t>
            </a: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, L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1</a:t>
            </a:r>
            <a:r>
              <a:rPr lang="ko-KR" altLang="en-US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 사용</a:t>
            </a:r>
            <a:endParaRPr lang="en-US" altLang="ko-KR" sz="1600" dirty="0">
              <a:solidFill>
                <a:srgbClr val="92D050"/>
              </a:solidFill>
              <a:latin typeface="SeoulNamsan L" panose="02020403020101020101" pitchFamily="18" charset="-127"/>
              <a:ea typeface="SeoulNamsan L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RK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8~15</a:t>
            </a:r>
            <a:r>
              <a:rPr lang="ko-KR" altLang="en-US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은 </a:t>
            </a: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U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2</a:t>
            </a: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, L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2</a:t>
            </a:r>
            <a:r>
              <a:rPr lang="ko-KR" altLang="en-US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 사용</a:t>
            </a:r>
            <a:endParaRPr lang="en-US" altLang="ko-KR" sz="1600" dirty="0">
              <a:solidFill>
                <a:srgbClr val="92D050"/>
              </a:solidFill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27D17-EE6C-3C81-5253-478D1D26A798}"/>
              </a:ext>
            </a:extLst>
          </p:cNvPr>
          <p:cNvSpPr txBox="1"/>
          <p:nvPr/>
        </p:nvSpPr>
        <p:spPr>
          <a:xfrm>
            <a:off x="63210" y="6515121"/>
            <a:ext cx="1208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[3]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Van Hoof, I. Space-efficient quantum multiplication of polynomials for binary finite fields with sub-quadratic Toffoli gate count.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arXiv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preprint arXiv:1910.02849, 2019.</a:t>
            </a:r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78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제안기법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 2. PLU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분해를 적용한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CHAM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키스케줄</a:t>
            </a:r>
            <a:r>
              <a:rPr kumimoji="0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[3]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8689CD-04E7-5FEF-54BD-F44F0E3B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3" y="1235927"/>
            <a:ext cx="4149531" cy="52540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35B42D-7520-FA6B-8BE6-4CC2A480BA94}"/>
              </a:ext>
            </a:extLst>
          </p:cNvPr>
          <p:cNvSpPr txBox="1"/>
          <p:nvPr/>
        </p:nvSpPr>
        <p:spPr>
          <a:xfrm>
            <a:off x="6985741" y="3405587"/>
            <a:ext cx="117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60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oulNamsan L" panose="02020403020101020101" pitchFamily="18" charset="-127"/>
                <a:ea typeface="SeoulNamsan L" panose="02020403020101020101" pitchFamily="18" charset="-127"/>
              </a:rPr>
              <a:t>주대각선</a:t>
            </a:r>
            <a:endParaRPr lang="ko-KR" altLang="en-US" sz="1600" dirty="0">
              <a:solidFill>
                <a:srgbClr val="FFC000"/>
              </a:solidFill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569609-0B6D-87F9-3ECD-AC2E61D6A4C3}"/>
              </a:ext>
            </a:extLst>
          </p:cNvPr>
          <p:cNvGrpSpPr/>
          <p:nvPr/>
        </p:nvGrpSpPr>
        <p:grpSpPr>
          <a:xfrm>
            <a:off x="4425485" y="1080857"/>
            <a:ext cx="3068253" cy="2585743"/>
            <a:chOff x="7699217" y="1090689"/>
            <a:chExt cx="3068253" cy="25857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1E6D9A-8201-D581-92BB-F63903F8243F}"/>
                </a:ext>
              </a:extLst>
            </p:cNvPr>
            <p:cNvSpPr txBox="1"/>
            <p:nvPr/>
          </p:nvSpPr>
          <p:spPr>
            <a:xfrm>
              <a:off x="8652336" y="1090689"/>
              <a:ext cx="11144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SeoulNamsan L" panose="02020403020101020101" pitchFamily="18" charset="-127"/>
                  <a:ea typeface="SeoulNamsan L" panose="02020403020101020101" pitchFamily="18" charset="-127"/>
                </a:rPr>
                <a:t>상삼각행렬</a:t>
              </a:r>
              <a:endParaRPr lang="en-US" altLang="ko-KR" sz="16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06DAB8F-FC07-559F-FEC3-95B7D959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0742" y="1546737"/>
              <a:ext cx="2297596" cy="2129695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22F7628-55A1-488B-7319-042066D3F997}"/>
                </a:ext>
              </a:extLst>
            </p:cNvPr>
            <p:cNvSpPr/>
            <p:nvPr/>
          </p:nvSpPr>
          <p:spPr>
            <a:xfrm rot="18849501">
              <a:off x="9164171" y="1080655"/>
              <a:ext cx="138346" cy="3068253"/>
            </a:xfrm>
            <a:prstGeom prst="roundRect">
              <a:avLst>
                <a:gd name="adj" fmla="val 5000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E07508-17AB-2A0C-6F77-1FB2EFF03C83}"/>
              </a:ext>
            </a:extLst>
          </p:cNvPr>
          <p:cNvGrpSpPr/>
          <p:nvPr/>
        </p:nvGrpSpPr>
        <p:grpSpPr>
          <a:xfrm>
            <a:off x="7725406" y="1080857"/>
            <a:ext cx="3068253" cy="2566135"/>
            <a:chOff x="4400417" y="1109186"/>
            <a:chExt cx="3068253" cy="256613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DB8D6FD-B73D-1EA4-EC27-77ACD8743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4275" y="1540073"/>
              <a:ext cx="2320538" cy="2135248"/>
            </a:xfrm>
            <a:prstGeom prst="rect">
              <a:avLst/>
            </a:prstGeom>
          </p:spPr>
        </p:pic>
        <p:sp>
          <p:nvSpPr>
            <p:cNvPr id="27" name="사각형: 둥근 모서리 21">
              <a:extLst>
                <a:ext uri="{FF2B5EF4-FFF2-40B4-BE49-F238E27FC236}">
                  <a16:creationId xmlns:a16="http://schemas.microsoft.com/office/drawing/2014/main" id="{E064FF8A-52F6-0542-56EF-CD414EB4A477}"/>
                </a:ext>
              </a:extLst>
            </p:cNvPr>
            <p:cNvSpPr/>
            <p:nvPr/>
          </p:nvSpPr>
          <p:spPr>
            <a:xfrm rot="18849501">
              <a:off x="5865371" y="1066487"/>
              <a:ext cx="138346" cy="3068253"/>
            </a:xfrm>
            <a:prstGeom prst="roundRect">
              <a:avLst>
                <a:gd name="adj" fmla="val 5000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70CA8A-127E-D679-58F3-1164361CE7E5}"/>
                </a:ext>
              </a:extLst>
            </p:cNvPr>
            <p:cNvSpPr txBox="1"/>
            <p:nvPr/>
          </p:nvSpPr>
          <p:spPr>
            <a:xfrm>
              <a:off x="5377340" y="1109186"/>
              <a:ext cx="11144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SeoulNamsan L" panose="02020403020101020101" pitchFamily="18" charset="-127"/>
                  <a:ea typeface="SeoulNamsan L" panose="02020403020101020101" pitchFamily="18" charset="-127"/>
                </a:rPr>
                <a:t>하삼각행렬</a:t>
              </a:r>
              <a:endParaRPr lang="en-US" altLang="ko-KR" sz="16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B3D976C-70F8-7D7A-AB41-7220BCB47780}"/>
              </a:ext>
            </a:extLst>
          </p:cNvPr>
          <p:cNvSpPr txBox="1"/>
          <p:nvPr/>
        </p:nvSpPr>
        <p:spPr>
          <a:xfrm>
            <a:off x="5486565" y="3584190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Apply_U</a:t>
            </a:r>
            <a:endParaRPr lang="en-US" altLang="ko-KR" sz="16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51B858-0732-8D6F-C116-5C1AC4E222FE}"/>
              </a:ext>
            </a:extLst>
          </p:cNvPr>
          <p:cNvSpPr txBox="1"/>
          <p:nvPr/>
        </p:nvSpPr>
        <p:spPr>
          <a:xfrm>
            <a:off x="8799343" y="3583157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SeoulNamsan L" panose="02020403020101020101" pitchFamily="18" charset="-127"/>
                <a:ea typeface="SeoulNamsan L" panose="02020403020101020101" pitchFamily="18" charset="-127"/>
              </a:rPr>
              <a:t>Apply_L</a:t>
            </a:r>
            <a:endParaRPr lang="en-US" altLang="ko-KR" sz="16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B44DE-0610-0362-AD64-F991C1C7EA61}"/>
              </a:ext>
            </a:extLst>
          </p:cNvPr>
          <p:cNvSpPr txBox="1"/>
          <p:nvPr/>
        </p:nvSpPr>
        <p:spPr>
          <a:xfrm>
            <a:off x="4484115" y="4239766"/>
            <a:ext cx="348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SWAP</a:t>
            </a:r>
            <a:r>
              <a:rPr lang="ko-KR" altLang="en-US" sz="1600" dirty="0">
                <a:solidFill>
                  <a:srgbClr val="00B050"/>
                </a:solidFill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게이트를 통해 치환행렬</a:t>
            </a:r>
            <a:r>
              <a:rPr lang="en-US" altLang="ko-KR" sz="1600" dirty="0">
                <a:solidFill>
                  <a:srgbClr val="00B050"/>
                </a:solidFill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(P)</a:t>
            </a:r>
            <a:r>
              <a:rPr lang="ko-KR" altLang="en-US" sz="1600" dirty="0">
                <a:solidFill>
                  <a:srgbClr val="00B050"/>
                </a:solidFill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수행</a:t>
            </a:r>
            <a:endParaRPr lang="en-US" altLang="ko-KR" sz="1600" dirty="0">
              <a:solidFill>
                <a:srgbClr val="00B050"/>
              </a:solidFill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34" name="사각형: 둥근 모서리 2">
            <a:extLst>
              <a:ext uri="{FF2B5EF4-FFF2-40B4-BE49-F238E27FC236}">
                <a16:creationId xmlns:a16="http://schemas.microsoft.com/office/drawing/2014/main" id="{1AD9D2A6-4AA8-9BB9-F520-3CEC5C6B602F}"/>
              </a:ext>
            </a:extLst>
          </p:cNvPr>
          <p:cNvSpPr/>
          <p:nvPr/>
        </p:nvSpPr>
        <p:spPr>
          <a:xfrm>
            <a:off x="906881" y="4244979"/>
            <a:ext cx="3433234" cy="1900182"/>
          </a:xfrm>
          <a:prstGeom prst="roundRect">
            <a:avLst>
              <a:gd name="adj" fmla="val 4630"/>
            </a:avLst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2">
            <a:extLst>
              <a:ext uri="{FF2B5EF4-FFF2-40B4-BE49-F238E27FC236}">
                <a16:creationId xmlns:a16="http://schemas.microsoft.com/office/drawing/2014/main" id="{C0FEE252-54D2-F047-1B7E-0CA8C195A1A0}"/>
              </a:ext>
            </a:extLst>
          </p:cNvPr>
          <p:cNvSpPr/>
          <p:nvPr/>
        </p:nvSpPr>
        <p:spPr>
          <a:xfrm>
            <a:off x="869989" y="2157533"/>
            <a:ext cx="3433234" cy="186814"/>
          </a:xfrm>
          <a:prstGeom prst="roundRect">
            <a:avLst>
              <a:gd name="adj" fmla="val 4630"/>
            </a:avLst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2">
            <a:extLst>
              <a:ext uri="{FF2B5EF4-FFF2-40B4-BE49-F238E27FC236}">
                <a16:creationId xmlns:a16="http://schemas.microsoft.com/office/drawing/2014/main" id="{094023A0-5731-9C20-BE33-2AA5F17778B2}"/>
              </a:ext>
            </a:extLst>
          </p:cNvPr>
          <p:cNvSpPr/>
          <p:nvPr/>
        </p:nvSpPr>
        <p:spPr>
          <a:xfrm>
            <a:off x="906881" y="6145161"/>
            <a:ext cx="3433234" cy="186814"/>
          </a:xfrm>
          <a:prstGeom prst="roundRect">
            <a:avLst>
              <a:gd name="adj" fmla="val 4630"/>
            </a:avLst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EBD1AD-C7BC-8997-2D60-27D71E1648C6}"/>
                  </a:ext>
                </a:extLst>
              </p:cNvPr>
              <p:cNvSpPr txBox="1"/>
              <p:nvPr/>
            </p:nvSpPr>
            <p:spPr>
              <a:xfrm>
                <a:off x="4484115" y="5912794"/>
                <a:ext cx="2803974" cy="429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rgbClr val="FF000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reverse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연산 수행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eoulNamsan L" panose="02020403020101020101" pitchFamily="18" charset="-127"/>
                      </a:rPr>
                      <m:t>→</m:t>
                    </m:r>
                  </m:oMath>
                </a14:m>
                <a:r>
                  <a:rPr lang="ko-KR" altLang="en-US" sz="1600" dirty="0">
                    <a:solidFill>
                      <a:srgbClr val="FF000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K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재활용</a:t>
                </a:r>
                <a:endParaRPr lang="en-US" altLang="ko-KR" sz="1600" dirty="0">
                  <a:solidFill>
                    <a:srgbClr val="FF0000"/>
                  </a:solidFill>
                  <a:effectLst/>
                  <a:latin typeface="SeoulNamsan L" panose="02020403020101020101" pitchFamily="18" charset="-127"/>
                  <a:ea typeface="SeoulNamsan L" panose="02020403020101020101" pitchFamily="18" charset="-127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EBD1AD-C7BC-8997-2D60-27D71E164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15" y="5912794"/>
                <a:ext cx="2803974" cy="429733"/>
              </a:xfrm>
              <a:prstGeom prst="rect">
                <a:avLst/>
              </a:prstGeom>
              <a:blipFill>
                <a:blip r:embed="rId6"/>
                <a:stretch>
                  <a:fillRect l="-901" r="-450" b="-1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사각형: 둥근 모서리 2">
            <a:extLst>
              <a:ext uri="{FF2B5EF4-FFF2-40B4-BE49-F238E27FC236}">
                <a16:creationId xmlns:a16="http://schemas.microsoft.com/office/drawing/2014/main" id="{C82EA1AD-A91D-8B87-9027-1C0B6F5024E5}"/>
              </a:ext>
            </a:extLst>
          </p:cNvPr>
          <p:cNvSpPr/>
          <p:nvPr/>
        </p:nvSpPr>
        <p:spPr>
          <a:xfrm>
            <a:off x="888014" y="2348690"/>
            <a:ext cx="3433234" cy="1891076"/>
          </a:xfrm>
          <a:prstGeom prst="roundRect">
            <a:avLst>
              <a:gd name="adj" fmla="val 463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5F04B-C4F6-F0B4-42A4-B6D7D56FCC1D}"/>
              </a:ext>
            </a:extLst>
          </p:cNvPr>
          <p:cNvSpPr txBox="1"/>
          <p:nvPr/>
        </p:nvSpPr>
        <p:spPr>
          <a:xfrm>
            <a:off x="4554661" y="4936670"/>
            <a:ext cx="19383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RK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0~7</a:t>
            </a:r>
            <a:r>
              <a:rPr lang="ko-KR" altLang="en-US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은 </a:t>
            </a: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U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1</a:t>
            </a: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, L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1</a:t>
            </a:r>
            <a:r>
              <a:rPr lang="ko-KR" altLang="en-US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 사용</a:t>
            </a:r>
            <a:endParaRPr lang="en-US" altLang="ko-KR" sz="1600" dirty="0">
              <a:solidFill>
                <a:srgbClr val="92D050"/>
              </a:solidFill>
              <a:latin typeface="SeoulNamsan L" panose="02020403020101020101" pitchFamily="18" charset="-127"/>
              <a:ea typeface="SeoulNamsan L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RK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8~15</a:t>
            </a:r>
            <a:r>
              <a:rPr lang="ko-KR" altLang="en-US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은 </a:t>
            </a: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U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2</a:t>
            </a:r>
            <a:r>
              <a:rPr lang="en-US" altLang="ko-KR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, L</a:t>
            </a:r>
            <a:r>
              <a:rPr lang="en-US" altLang="ko-KR" sz="1600" baseline="-250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2</a:t>
            </a:r>
            <a:r>
              <a:rPr lang="ko-KR" altLang="en-US" sz="1600" dirty="0">
                <a:solidFill>
                  <a:srgbClr val="92D050"/>
                </a:solidFill>
                <a:latin typeface="SeoulNamsan L" panose="02020403020101020101" pitchFamily="18" charset="-127"/>
                <a:ea typeface="SeoulNamsan L" panose="02020403020101020101" pitchFamily="18" charset="-127"/>
              </a:rPr>
              <a:t> 사용</a:t>
            </a:r>
            <a:endParaRPr lang="en-US" altLang="ko-KR" sz="1600" dirty="0">
              <a:solidFill>
                <a:srgbClr val="92D050"/>
              </a:solidFill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CF16D-D0BD-E72B-7497-EFB8240726A0}"/>
              </a:ext>
            </a:extLst>
          </p:cNvPr>
          <p:cNvSpPr txBox="1"/>
          <p:nvPr/>
        </p:nvSpPr>
        <p:spPr>
          <a:xfrm>
            <a:off x="63210" y="6515121"/>
            <a:ext cx="1208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[3]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Van Hoof, I. Space-efficient quantum multiplication of polynomials for binary finite fields with sub-quadratic Toffoli gate count. </a:t>
            </a:r>
            <a:r>
              <a:rPr lang="en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arXiv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preprint arXiv:1910.02849, 2019.</a:t>
            </a:r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0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평가 </a:t>
            </a:r>
            <a:r>
              <a:rPr kumimoji="0" lang="en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1. CHAM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의 모든 파라미터에 대한 양자 회로 구현 비용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D41212-6DC3-2E62-E472-F257702B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37" y="2034894"/>
            <a:ext cx="5334000" cy="325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39D550-DEFD-EE51-323E-E6A662B268DF}"/>
              </a:ext>
            </a:extLst>
          </p:cNvPr>
          <p:cNvSpPr txBox="1"/>
          <p:nvPr/>
        </p:nvSpPr>
        <p:spPr>
          <a:xfrm>
            <a:off x="2726857" y="1610973"/>
            <a:ext cx="6516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※</a:t>
            </a:r>
            <a:r>
              <a:rPr lang="ko-KR" altLang="en-US" sz="16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다른 게이트 비용은 동일하기에 비교를 위해 값이 다른 항목들만 가져왔음</a:t>
            </a:r>
            <a:r>
              <a:rPr lang="en-US" altLang="ko-KR" sz="1600" dirty="0">
                <a:latin typeface="SeoulNamsan L" panose="02020403020101020101" pitchFamily="18" charset="-127"/>
                <a:ea typeface="SeoulNamsan L" panose="02020403020101020101" pitchFamily="18" charset="-127"/>
              </a:rPr>
              <a:t>.</a:t>
            </a:r>
            <a:endParaRPr lang="en-US" altLang="ko-KR" sz="16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7BEB78-73B6-B6BD-DF67-09D884817BA5}"/>
                  </a:ext>
                </a:extLst>
              </p:cNvPr>
              <p:cNvSpPr txBox="1"/>
              <p:nvPr/>
            </p:nvSpPr>
            <p:spPr>
              <a:xfrm>
                <a:off x="3797129" y="5421918"/>
                <a:ext cx="4148893" cy="84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effectLst/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PLU</a:t>
                </a:r>
                <a:r>
                  <a:rPr lang="ko-KR" altLang="en-US" sz="1600" dirty="0">
                    <a:effectLst/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는 </a:t>
                </a:r>
                <a:r>
                  <a:rPr lang="en-US" altLang="ko-KR" sz="1600" dirty="0">
                    <a:effectLst/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in-place</a:t>
                </a:r>
                <a:r>
                  <a:rPr lang="ko-KR" altLang="en-US" sz="1600" dirty="0">
                    <a:effectLst/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로 회로가 </a:t>
                </a:r>
                <a:r>
                  <a:rPr lang="ko-KR" altLang="en-US" sz="1600" dirty="0" err="1">
                    <a:effectLst/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구성되어있음</a:t>
                </a:r>
                <a:r>
                  <a:rPr lang="en-US" altLang="ko-KR" sz="1600" dirty="0">
                    <a:effectLst/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→ </m:t>
                    </m:r>
                  </m:oMath>
                </a14:m>
                <a:r>
                  <a:rPr lang="ko-KR" altLang="en-US" sz="1600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보조 </a:t>
                </a:r>
                <a:r>
                  <a:rPr lang="ko-KR" altLang="en-US" sz="1600" dirty="0" err="1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큐비트</a:t>
                </a:r>
                <a:r>
                  <a:rPr lang="ko-KR" altLang="en-US" sz="1600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사용하지 않아</a:t>
                </a:r>
                <a:r>
                  <a:rPr lang="en-US" altLang="ko-KR" sz="1600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,</a:t>
                </a:r>
                <a:r>
                  <a:rPr lang="ko-KR" altLang="en-US" sz="1600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</a:t>
                </a:r>
                <a:r>
                  <a:rPr lang="ko-KR" altLang="en-US" b="1" dirty="0" err="1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큐비트</a:t>
                </a:r>
                <a:r>
                  <a:rPr lang="ko-KR" altLang="en-US" b="1" dirty="0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수 절약</a:t>
                </a:r>
                <a:endParaRPr lang="en-US" altLang="ko-KR" sz="1600" b="1" dirty="0">
                  <a:solidFill>
                    <a:srgbClr val="00B050"/>
                  </a:solidFill>
                  <a:latin typeface="SeoulNamsan L" panose="02020403020101020101" pitchFamily="18" charset="-127"/>
                  <a:ea typeface="SeoulNamsan L" panose="02020403020101020101" pitchFamily="18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7BEB78-73B6-B6BD-DF67-09D884817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129" y="5421918"/>
                <a:ext cx="4148893" cy="842538"/>
              </a:xfrm>
              <a:prstGeom prst="rect">
                <a:avLst/>
              </a:prstGeom>
              <a:blipFill>
                <a:blip r:embed="rId4"/>
                <a:stretch>
                  <a:fillRect r="-917" b="-102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744AB9E0-D41F-1D1D-FB45-9422DF57F909}"/>
              </a:ext>
            </a:extLst>
          </p:cNvPr>
          <p:cNvSpPr/>
          <p:nvPr/>
        </p:nvSpPr>
        <p:spPr>
          <a:xfrm>
            <a:off x="5342030" y="3287210"/>
            <a:ext cx="908299" cy="1909822"/>
          </a:xfrm>
          <a:prstGeom prst="roundRect">
            <a:avLst>
              <a:gd name="adj" fmla="val 4630"/>
            </a:avLst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76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평가 </a:t>
            </a:r>
            <a:r>
              <a:rPr kumimoji="0" lang="en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2.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</a:t>
            </a:r>
            <a:r>
              <a:rPr kumimoji="0" lang="en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HAM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j-cs"/>
              </a:rPr>
              <a:t>의 모든 파라미터에 대한 </a:t>
            </a:r>
            <a:r>
              <a:rPr lang="en-US" altLang="ko-KR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Grover</a:t>
            </a:r>
            <a:r>
              <a:rPr lang="ko-KR" altLang="en-US" sz="2400" dirty="0">
                <a:solidFill>
                  <a:prstClr val="black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키 공격 비용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7BEB78-73B6-B6BD-DF67-09D884817BA5}"/>
                  </a:ext>
                </a:extLst>
              </p:cNvPr>
              <p:cNvSpPr txBox="1"/>
              <p:nvPr/>
            </p:nvSpPr>
            <p:spPr>
              <a:xfrm>
                <a:off x="5996517" y="2950280"/>
                <a:ext cx="4711483" cy="477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CHAM-128/256</a:t>
                </a:r>
                <a:r>
                  <a:rPr lang="ko-KR" altLang="en-US" b="1" dirty="0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은 </a:t>
                </a:r>
                <a:r>
                  <a:rPr lang="en-US" altLang="ko-KR" b="1" dirty="0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NIST</a:t>
                </a:r>
                <a:r>
                  <a:rPr lang="ko-KR" altLang="en-US" b="1" dirty="0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</a:t>
                </a:r>
                <a:r>
                  <a:rPr lang="en-US" altLang="ko-KR" b="1" dirty="0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Level3(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SeoulNamsan L" panose="02020403020101020101" pitchFamily="18" charset="-127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SeoulNamsan L" panose="02020403020101020101" pitchFamily="18" charset="-127"/>
                          </a:rPr>
                          <m:t>𝟐</m:t>
                        </m:r>
                      </m:e>
                      <m:sup>
                        <m: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SeoulNamsan L" panose="02020403020101020101" pitchFamily="18" charset="-127"/>
                          </a:rPr>
                          <m:t>𝟑𝟑𝟑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)</a:t>
                </a:r>
                <a:r>
                  <a:rPr lang="en-US" altLang="ko-KR" b="1" baseline="30000" dirty="0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[4]</a:t>
                </a:r>
                <a:r>
                  <a:rPr lang="ko-KR" altLang="en-US" b="1" dirty="0">
                    <a:solidFill>
                      <a:srgbClr val="00B050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만족</a:t>
                </a:r>
                <a:endParaRPr lang="en-US" altLang="ko-KR" sz="1600" b="1" dirty="0">
                  <a:solidFill>
                    <a:srgbClr val="00B050"/>
                  </a:solidFill>
                  <a:latin typeface="SeoulNamsan L" panose="02020403020101020101" pitchFamily="18" charset="-127"/>
                  <a:ea typeface="SeoulNamsan L" panose="02020403020101020101" pitchFamily="18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7BEB78-73B6-B6BD-DF67-09D884817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517" y="2950280"/>
                <a:ext cx="4711483" cy="477631"/>
              </a:xfrm>
              <a:prstGeom prst="rect">
                <a:avLst/>
              </a:prstGeom>
              <a:blipFill>
                <a:blip r:embed="rId3"/>
                <a:stretch>
                  <a:fillRect l="-1075" r="-806" b="-210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785401A9-DEF1-E190-088B-7B91CA3E32F5}"/>
              </a:ext>
            </a:extLst>
          </p:cNvPr>
          <p:cNvGrpSpPr/>
          <p:nvPr/>
        </p:nvGrpSpPr>
        <p:grpSpPr>
          <a:xfrm>
            <a:off x="712582" y="1110475"/>
            <a:ext cx="5372100" cy="3276600"/>
            <a:chOff x="3409950" y="1920432"/>
            <a:chExt cx="5372100" cy="3276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3D5410-08E8-88BE-992F-C565DBE8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950" y="1920432"/>
              <a:ext cx="5372100" cy="3276600"/>
            </a:xfrm>
            <a:prstGeom prst="rect">
              <a:avLst/>
            </a:prstGeom>
          </p:spPr>
        </p:pic>
        <p:sp>
          <p:nvSpPr>
            <p:cNvPr id="9" name="사각형: 둥근 모서리 2">
              <a:extLst>
                <a:ext uri="{FF2B5EF4-FFF2-40B4-BE49-F238E27FC236}">
                  <a16:creationId xmlns:a16="http://schemas.microsoft.com/office/drawing/2014/main" id="{744AB9E0-D41F-1D1D-FB45-9422DF57F909}"/>
                </a:ext>
              </a:extLst>
            </p:cNvPr>
            <p:cNvSpPr/>
            <p:nvPr/>
          </p:nvSpPr>
          <p:spPr>
            <a:xfrm>
              <a:off x="7726415" y="3831220"/>
              <a:ext cx="908299" cy="335666"/>
            </a:xfrm>
            <a:prstGeom prst="roundRect">
              <a:avLst>
                <a:gd name="adj" fmla="val 4630"/>
              </a:avLst>
            </a:prstGeom>
            <a:solidFill>
              <a:srgbClr val="92D05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모서리 2">
              <a:extLst>
                <a:ext uri="{FF2B5EF4-FFF2-40B4-BE49-F238E27FC236}">
                  <a16:creationId xmlns:a16="http://schemas.microsoft.com/office/drawing/2014/main" id="{B0E5E4F9-4C3C-80A8-F4BA-799129A613AF}"/>
                </a:ext>
              </a:extLst>
            </p:cNvPr>
            <p:cNvSpPr/>
            <p:nvPr/>
          </p:nvSpPr>
          <p:spPr>
            <a:xfrm>
              <a:off x="7738937" y="4781742"/>
              <a:ext cx="908299" cy="335666"/>
            </a:xfrm>
            <a:prstGeom prst="roundRect">
              <a:avLst>
                <a:gd name="adj" fmla="val 4630"/>
              </a:avLst>
            </a:prstGeom>
            <a:solidFill>
              <a:srgbClr val="92D05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512ECA-896C-F186-5DD2-47A95C98FEF8}"/>
                  </a:ext>
                </a:extLst>
              </p:cNvPr>
              <p:cNvSpPr txBox="1"/>
              <p:nvPr/>
            </p:nvSpPr>
            <p:spPr>
              <a:xfrm>
                <a:off x="737000" y="4294264"/>
                <a:ext cx="10717999" cy="173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b="1" dirty="0">
                    <a:solidFill>
                      <a:schemeClr val="tx1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나머지 파라미터는 </a:t>
                </a:r>
                <a:r>
                  <a:rPr lang="en-US" altLang="ko-KR" b="1" dirty="0">
                    <a:solidFill>
                      <a:schemeClr val="tx1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NIST Leve1(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oulNamsan L" panose="02020403020101020101" pitchFamily="18" charset="-127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oulNamsan L" panose="02020403020101020101" pitchFamily="18" charset="-127"/>
                          </a:rPr>
                          <m:t>𝟐</m:t>
                        </m:r>
                      </m:e>
                      <m: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oulNamsan L" panose="02020403020101020101" pitchFamily="18" charset="-127"/>
                          </a:rPr>
                          <m:t>𝟏𝟕𝟎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)</a:t>
                </a:r>
                <a:r>
                  <a:rPr lang="ko-KR" altLang="en-US" b="1" dirty="0">
                    <a:solidFill>
                      <a:schemeClr val="tx1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만족</a:t>
                </a:r>
                <a:r>
                  <a:rPr lang="en-US" altLang="ko-KR" b="1" dirty="0">
                    <a:solidFill>
                      <a:schemeClr val="tx1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X</a:t>
                </a:r>
                <a:r>
                  <a:rPr lang="ko-KR" altLang="en-US" b="1" dirty="0">
                    <a:solidFill>
                      <a:schemeClr val="tx1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</a:t>
                </a:r>
                <a:endParaRPr lang="en-US" altLang="ko-KR" b="1" dirty="0">
                  <a:solidFill>
                    <a:schemeClr val="tx1"/>
                  </a:solidFill>
                  <a:latin typeface="SeoulNamsan L" panose="02020403020101020101" pitchFamily="18" charset="-127"/>
                  <a:ea typeface="SeoulNamsan L" panose="020204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그러나</a:t>
                </a:r>
                <a:r>
                  <a:rPr lang="en-US" altLang="ko-KR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,</a:t>
                </a:r>
                <a:r>
                  <a:rPr lang="ko-KR" altLang="en-US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추후 공격 비용이 크게 감소된 양자 공격이 등장할 경우 추정한 비용들이 보수적으로 간주되어야 함</a:t>
                </a:r>
                <a:r>
                  <a:rPr lang="en-US" altLang="ko-KR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AES</a:t>
                </a:r>
                <a:r>
                  <a:rPr lang="ko-KR" altLang="en-US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에 대한 최신 </a:t>
                </a:r>
                <a:r>
                  <a:rPr lang="en-US" altLang="ko-KR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Grover </a:t>
                </a:r>
                <a:r>
                  <a:rPr lang="ko-KR" altLang="en-US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공격 비용 추정 연구</a:t>
                </a:r>
                <a:r>
                  <a:rPr lang="en-US" altLang="ko-KR" b="1" baseline="30000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[5]</a:t>
                </a:r>
                <a:r>
                  <a:rPr lang="ko-KR" altLang="en-US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에 따르면 </a:t>
                </a:r>
                <a:r>
                  <a:rPr lang="en-US" altLang="ko-KR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Level1</a:t>
                </a:r>
                <a:r>
                  <a:rPr lang="ko-KR" altLang="en-US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SeoulNamsan L" panose="02020403020101020101" pitchFamily="18" charset="-127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SeoulNamsan L" panose="02020403020101020101" pitchFamily="18" charset="-127"/>
                          </a:rPr>
                          <m:t>𝟐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SeoulNamsan L" panose="02020403020101020101" pitchFamily="18" charset="-127"/>
                          </a:rPr>
                          <m:t>𝟏𝟓𝟕</m:t>
                        </m:r>
                      </m:sup>
                    </m:sSup>
                  </m:oMath>
                </a14:m>
                <a:r>
                  <a:rPr lang="ko-KR" altLang="en-US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임</a:t>
                </a:r>
                <a:r>
                  <a:rPr lang="en-US" altLang="ko-KR" b="1" dirty="0"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b="1" dirty="0">
                    <a:solidFill>
                      <a:schemeClr val="tx1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 보안 강도 만족했다고 볼 수 있음</a:t>
                </a:r>
                <a:r>
                  <a:rPr lang="en-US" altLang="ko-KR" b="1" dirty="0">
                    <a:solidFill>
                      <a:schemeClr val="tx1"/>
                    </a:solidFill>
                    <a:latin typeface="SeoulNamsan L" panose="02020403020101020101" pitchFamily="18" charset="-127"/>
                    <a:ea typeface="SeoulNamsan L" panose="020204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512ECA-896C-F186-5DD2-47A95C98F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00" y="4294264"/>
                <a:ext cx="10717999" cy="1737142"/>
              </a:xfrm>
              <a:prstGeom prst="rect">
                <a:avLst/>
              </a:prstGeom>
              <a:blipFill>
                <a:blip r:embed="rId5"/>
                <a:stretch>
                  <a:fillRect l="-474" b="-50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4D771B0-AF77-DF41-234C-66535146B80C}"/>
              </a:ext>
            </a:extLst>
          </p:cNvPr>
          <p:cNvSpPr txBox="1"/>
          <p:nvPr/>
        </p:nvSpPr>
        <p:spPr>
          <a:xfrm>
            <a:off x="737000" y="6313140"/>
            <a:ext cx="920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[4]</a:t>
            </a:r>
            <a:r>
              <a:rPr lang="ko-KR" altLang="en-US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</a:t>
            </a:r>
            <a:r>
              <a:rPr lang="en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NIST, Submission requirements and evaluation criteria for the post-quantum cryptography standardization process</a:t>
            </a:r>
            <a:endParaRPr lang="en-US" altLang="ko-KR" sz="1200" dirty="0">
              <a:effectLst/>
              <a:latin typeface="SeoulNamsan L" panose="02020403020101020101" pitchFamily="18" charset="-127"/>
              <a:ea typeface="SeoulNamsan L" panose="02020403020101020101" pitchFamily="18" charset="-127"/>
            </a:endParaRPr>
          </a:p>
          <a:p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[5] K.B. Jang, A.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Baksi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G.J. Song, H.J. Kim, H.J.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Seo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, A. Chattopadhyay, Quantum Analysis of AES, Cryptology </a:t>
            </a:r>
            <a:r>
              <a:rPr lang="en-US" altLang="ko-KR" sz="1200" dirty="0" err="1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ePrint</a:t>
            </a:r>
            <a:r>
              <a:rPr lang="en-US" altLang="ko-KR" sz="1200" dirty="0">
                <a:effectLst/>
                <a:latin typeface="SeoulNamsan L" panose="02020403020101020101" pitchFamily="18" charset="-127"/>
                <a:ea typeface="SeoulNamsan L" panose="02020403020101020101" pitchFamily="18" charset="-127"/>
              </a:rPr>
              <a:t> Archive, 2022.</a:t>
            </a:r>
          </a:p>
        </p:txBody>
      </p:sp>
    </p:spTree>
    <p:extLst>
      <p:ext uri="{BB962C8B-B14F-4D97-AF65-F5344CB8AC3E}">
        <p14:creationId xmlns:p14="http://schemas.microsoft.com/office/powerpoint/2010/main" val="108184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결론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및 향후연구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AF17EA1-D277-4C68-8060-EFACD386BF45}"/>
              </a:ext>
            </a:extLst>
          </p:cNvPr>
          <p:cNvSpPr txBox="1">
            <a:spLocks/>
          </p:cNvSpPr>
          <p:nvPr/>
        </p:nvSpPr>
        <p:spPr>
          <a:xfrm>
            <a:off x="1178620" y="2564943"/>
            <a:ext cx="9498461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ko-KR" altLang="en-US" sz="2200" dirty="0" err="1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큐비트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관점에서 제안한 양자 회로가 더 효율적임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9FF0183-CF34-4CB5-8BDF-95495E51E3DC}"/>
              </a:ext>
            </a:extLst>
          </p:cNvPr>
          <p:cNvSpPr txBox="1">
            <a:spLocks/>
          </p:cNvSpPr>
          <p:nvPr/>
        </p:nvSpPr>
        <p:spPr>
          <a:xfrm>
            <a:off x="1178621" y="1497936"/>
            <a:ext cx="9834757" cy="123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키스케줄에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분해를 적용하여 병렬로 구현되었던 기존의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CHAM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 양자 회로를 최적화 구현하고 양자 자원을 비교하였음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95C8A-9AA7-757A-465A-E2C80181B9C0}"/>
              </a:ext>
            </a:extLst>
          </p:cNvPr>
          <p:cNvSpPr txBox="1">
            <a:spLocks/>
          </p:cNvSpPr>
          <p:nvPr/>
        </p:nvSpPr>
        <p:spPr>
          <a:xfrm>
            <a:off x="1178620" y="4122679"/>
            <a:ext cx="10025674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향후 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PLU</a:t>
            </a:r>
            <a:r>
              <a:rPr lang="ko-KR" altLang="en-US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분해 외에 회로를 최적화 할 수 있는 분해 방법을 찾아 경량 블록 암호에 적용 및 비교하여 최적의 방법을 찾는 연구를 진행할 것임</a:t>
            </a:r>
            <a:r>
              <a:rPr lang="en-US" altLang="ko-KR" sz="2200" dirty="0">
                <a:solidFill>
                  <a:prstClr val="black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012192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721</Words>
  <Application>Microsoft Macintosh PowerPoint</Application>
  <PresentationFormat>와이드스크린</PresentationFormat>
  <Paragraphs>77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25" baseType="lpstr">
      <vt:lpstr>Arial</vt:lpstr>
      <vt:lpstr>서울남산체 B</vt:lpstr>
      <vt:lpstr>SEOULNAMSAN B</vt:lpstr>
      <vt:lpstr>서울남산체 EB</vt:lpstr>
      <vt:lpstr>서울남산체 L</vt:lpstr>
      <vt:lpstr>SeoulNamsan M</vt:lpstr>
      <vt:lpstr>서울남산체 M</vt:lpstr>
      <vt:lpstr>SeoulNamsan L</vt:lpstr>
      <vt:lpstr>Cambria Math</vt:lpstr>
      <vt:lpstr>SEOULNAMSAN B</vt:lpstr>
      <vt:lpstr>맑은 고딕</vt:lpstr>
      <vt:lpstr>SeoulNamsan L</vt:lpstr>
      <vt:lpstr>제목 테마</vt:lpstr>
      <vt:lpstr>1_제목 테마</vt:lpstr>
      <vt:lpstr>2_제목 테마</vt:lpstr>
      <vt:lpstr>Grover on CHAM: 병렬 CHAM 최적화 구현</vt:lpstr>
      <vt:lpstr>관련연구 CHAM[1]</vt:lpstr>
      <vt:lpstr>제안기법 1. CHAM의 Key Schedule</vt:lpstr>
      <vt:lpstr>제안기법 2. PLU 분해를 적용한 CHAM 키스케줄[3]</vt:lpstr>
      <vt:lpstr>제안기법 2. PLU 분해를 적용한 CHAM 키스케줄[3]</vt:lpstr>
      <vt:lpstr>제안기법 2. PLU 분해를 적용한 CHAM 키스케줄[3]</vt:lpstr>
      <vt:lpstr>평가 1. CHAM의 모든 파라미터에 대한 양자 회로 구현 비용 </vt:lpstr>
      <vt:lpstr>평가 2. CHAM의 모든 파라미터에 대한 Grover 키 공격 비용</vt:lpstr>
      <vt:lpstr>결론 및 향후연구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167</cp:revision>
  <dcterms:created xsi:type="dcterms:W3CDTF">2019-03-05T04:29:07Z</dcterms:created>
  <dcterms:modified xsi:type="dcterms:W3CDTF">2022-10-04T14:04:43Z</dcterms:modified>
</cp:coreProperties>
</file>